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18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AD29FA-52CD-480C-A375-0EB302760148}"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A7A18-FD5A-4362-BABC-A9E979F0DE02}" type="slidenum">
              <a:rPr lang="en-US" smtClean="0"/>
              <a:t>‹#›</a:t>
            </a:fld>
            <a:endParaRPr lang="en-US"/>
          </a:p>
        </p:txBody>
      </p:sp>
    </p:spTree>
    <p:extLst>
      <p:ext uri="{BB962C8B-B14F-4D97-AF65-F5344CB8AC3E}">
        <p14:creationId xmlns:p14="http://schemas.microsoft.com/office/powerpoint/2010/main" val="4031290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AD29FA-52CD-480C-A375-0EB302760148}"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A7A18-FD5A-4362-BABC-A9E979F0DE02}" type="slidenum">
              <a:rPr lang="en-US" smtClean="0"/>
              <a:t>‹#›</a:t>
            </a:fld>
            <a:endParaRPr lang="en-US"/>
          </a:p>
        </p:txBody>
      </p:sp>
    </p:spTree>
    <p:extLst>
      <p:ext uri="{BB962C8B-B14F-4D97-AF65-F5344CB8AC3E}">
        <p14:creationId xmlns:p14="http://schemas.microsoft.com/office/powerpoint/2010/main" val="2502967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AD29FA-52CD-480C-A375-0EB302760148}"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A7A18-FD5A-4362-BABC-A9E979F0DE02}" type="slidenum">
              <a:rPr lang="en-US" smtClean="0"/>
              <a:t>‹#›</a:t>
            </a:fld>
            <a:endParaRPr lang="en-US"/>
          </a:p>
        </p:txBody>
      </p:sp>
    </p:spTree>
    <p:extLst>
      <p:ext uri="{BB962C8B-B14F-4D97-AF65-F5344CB8AC3E}">
        <p14:creationId xmlns:p14="http://schemas.microsoft.com/office/powerpoint/2010/main" val="3385247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AD29FA-52CD-480C-A375-0EB302760148}"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A7A18-FD5A-4362-BABC-A9E979F0DE02}" type="slidenum">
              <a:rPr lang="en-US" smtClean="0"/>
              <a:t>‹#›</a:t>
            </a:fld>
            <a:endParaRPr lang="en-US"/>
          </a:p>
        </p:txBody>
      </p:sp>
    </p:spTree>
    <p:extLst>
      <p:ext uri="{BB962C8B-B14F-4D97-AF65-F5344CB8AC3E}">
        <p14:creationId xmlns:p14="http://schemas.microsoft.com/office/powerpoint/2010/main" val="1267437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AD29FA-52CD-480C-A375-0EB302760148}"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A7A18-FD5A-4362-BABC-A9E979F0DE02}" type="slidenum">
              <a:rPr lang="en-US" smtClean="0"/>
              <a:t>‹#›</a:t>
            </a:fld>
            <a:endParaRPr lang="en-US"/>
          </a:p>
        </p:txBody>
      </p:sp>
    </p:spTree>
    <p:extLst>
      <p:ext uri="{BB962C8B-B14F-4D97-AF65-F5344CB8AC3E}">
        <p14:creationId xmlns:p14="http://schemas.microsoft.com/office/powerpoint/2010/main" val="819124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AD29FA-52CD-480C-A375-0EB302760148}"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FA7A18-FD5A-4362-BABC-A9E979F0DE02}" type="slidenum">
              <a:rPr lang="en-US" smtClean="0"/>
              <a:t>‹#›</a:t>
            </a:fld>
            <a:endParaRPr lang="en-US"/>
          </a:p>
        </p:txBody>
      </p:sp>
    </p:spTree>
    <p:extLst>
      <p:ext uri="{BB962C8B-B14F-4D97-AF65-F5344CB8AC3E}">
        <p14:creationId xmlns:p14="http://schemas.microsoft.com/office/powerpoint/2010/main" val="2077700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AD29FA-52CD-480C-A375-0EB302760148}" type="datetimeFigureOut">
              <a:rPr lang="en-US" smtClean="0"/>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FA7A18-FD5A-4362-BABC-A9E979F0DE02}" type="slidenum">
              <a:rPr lang="en-US" smtClean="0"/>
              <a:t>‹#›</a:t>
            </a:fld>
            <a:endParaRPr lang="en-US"/>
          </a:p>
        </p:txBody>
      </p:sp>
    </p:spTree>
    <p:extLst>
      <p:ext uri="{BB962C8B-B14F-4D97-AF65-F5344CB8AC3E}">
        <p14:creationId xmlns:p14="http://schemas.microsoft.com/office/powerpoint/2010/main" val="2043963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AD29FA-52CD-480C-A375-0EB302760148}" type="datetimeFigureOut">
              <a:rPr lang="en-US" smtClean="0"/>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FA7A18-FD5A-4362-BABC-A9E979F0DE02}" type="slidenum">
              <a:rPr lang="en-US" smtClean="0"/>
              <a:t>‹#›</a:t>
            </a:fld>
            <a:endParaRPr lang="en-US"/>
          </a:p>
        </p:txBody>
      </p:sp>
    </p:spTree>
    <p:extLst>
      <p:ext uri="{BB962C8B-B14F-4D97-AF65-F5344CB8AC3E}">
        <p14:creationId xmlns:p14="http://schemas.microsoft.com/office/powerpoint/2010/main" val="409150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AD29FA-52CD-480C-A375-0EB302760148}" type="datetimeFigureOut">
              <a:rPr lang="en-US" smtClean="0"/>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FA7A18-FD5A-4362-BABC-A9E979F0DE02}" type="slidenum">
              <a:rPr lang="en-US" smtClean="0"/>
              <a:t>‹#›</a:t>
            </a:fld>
            <a:endParaRPr lang="en-US"/>
          </a:p>
        </p:txBody>
      </p:sp>
    </p:spTree>
    <p:extLst>
      <p:ext uri="{BB962C8B-B14F-4D97-AF65-F5344CB8AC3E}">
        <p14:creationId xmlns:p14="http://schemas.microsoft.com/office/powerpoint/2010/main" val="202221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AD29FA-52CD-480C-A375-0EB302760148}"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FA7A18-FD5A-4362-BABC-A9E979F0DE02}" type="slidenum">
              <a:rPr lang="en-US" smtClean="0"/>
              <a:t>‹#›</a:t>
            </a:fld>
            <a:endParaRPr lang="en-US"/>
          </a:p>
        </p:txBody>
      </p:sp>
    </p:spTree>
    <p:extLst>
      <p:ext uri="{BB962C8B-B14F-4D97-AF65-F5344CB8AC3E}">
        <p14:creationId xmlns:p14="http://schemas.microsoft.com/office/powerpoint/2010/main" val="757357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AD29FA-52CD-480C-A375-0EB302760148}"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FA7A18-FD5A-4362-BABC-A9E979F0DE02}" type="slidenum">
              <a:rPr lang="en-US" smtClean="0"/>
              <a:t>‹#›</a:t>
            </a:fld>
            <a:endParaRPr lang="en-US"/>
          </a:p>
        </p:txBody>
      </p:sp>
    </p:spTree>
    <p:extLst>
      <p:ext uri="{BB962C8B-B14F-4D97-AF65-F5344CB8AC3E}">
        <p14:creationId xmlns:p14="http://schemas.microsoft.com/office/powerpoint/2010/main" val="4075149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AD29FA-52CD-480C-A375-0EB302760148}" type="datetimeFigureOut">
              <a:rPr lang="en-US" smtClean="0"/>
              <a:t>11/1/2023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FA7A18-FD5A-4362-BABC-A9E979F0DE02}" type="slidenum">
              <a:rPr lang="en-US" smtClean="0"/>
              <a:t>‹#›</a:t>
            </a:fld>
            <a:endParaRPr lang="en-US"/>
          </a:p>
        </p:txBody>
      </p:sp>
    </p:spTree>
    <p:extLst>
      <p:ext uri="{BB962C8B-B14F-4D97-AF65-F5344CB8AC3E}">
        <p14:creationId xmlns:p14="http://schemas.microsoft.com/office/powerpoint/2010/main" val="393220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Self Management Skills</a:t>
            </a:r>
            <a:br>
              <a:rPr lang="en-US" b="1" dirty="0"/>
            </a:br>
            <a:endParaRPr lang="en-US" dirty="0"/>
          </a:p>
        </p:txBody>
      </p:sp>
      <p:sp>
        <p:nvSpPr>
          <p:cNvPr id="3" name="Subtitle 2"/>
          <p:cNvSpPr>
            <a:spLocks noGrp="1"/>
          </p:cNvSpPr>
          <p:nvPr>
            <p:ph type="subTitle" idx="1"/>
          </p:nvPr>
        </p:nvSpPr>
        <p:spPr>
          <a:xfrm>
            <a:off x="1682044" y="2823104"/>
            <a:ext cx="9313334" cy="2256896"/>
          </a:xfrm>
        </p:spPr>
        <p:txBody>
          <a:bodyPr>
            <a:normAutofit/>
          </a:bodyPr>
          <a:lstStyle/>
          <a:p>
            <a:pPr algn="l"/>
            <a:r>
              <a:rPr lang="en-US" b="1" dirty="0"/>
              <a:t>Session 1: Stress Management</a:t>
            </a:r>
          </a:p>
          <a:p>
            <a:pPr algn="l"/>
            <a:r>
              <a:rPr lang="en-US" b="1" dirty="0"/>
              <a:t>Session 2: Self-awareness — Strength and Weakness </a:t>
            </a:r>
            <a:r>
              <a:rPr lang="en-US" b="1" dirty="0" smtClean="0"/>
              <a:t>Analysis</a:t>
            </a:r>
          </a:p>
          <a:p>
            <a:pPr algn="l"/>
            <a:r>
              <a:rPr lang="en-US" b="1" dirty="0"/>
              <a:t>Session 3: </a:t>
            </a:r>
            <a:r>
              <a:rPr lang="en-US" b="1" dirty="0" smtClean="0"/>
              <a:t>Self-motivation</a:t>
            </a:r>
          </a:p>
          <a:p>
            <a:pPr algn="l"/>
            <a:r>
              <a:rPr lang="en-US" b="1" dirty="0"/>
              <a:t>Session 4:Self-regulation — Goal </a:t>
            </a:r>
            <a:r>
              <a:rPr lang="en-US" b="1" dirty="0" smtClean="0"/>
              <a:t>Setting</a:t>
            </a:r>
          </a:p>
          <a:p>
            <a:pPr algn="l"/>
            <a:r>
              <a:rPr lang="en-US" b="1" dirty="0"/>
              <a:t>Session 5:Self-regulation — Time Management</a:t>
            </a:r>
            <a:endParaRPr lang="en-US" b="1" dirty="0"/>
          </a:p>
          <a:p>
            <a:pPr algn="l"/>
            <a:endParaRPr lang="en-US" b="1" dirty="0"/>
          </a:p>
          <a:p>
            <a:pPr algn="l"/>
            <a:endParaRPr lang="en-US" dirty="0"/>
          </a:p>
        </p:txBody>
      </p:sp>
    </p:spTree>
    <p:extLst>
      <p:ext uri="{BB962C8B-B14F-4D97-AF65-F5344CB8AC3E}">
        <p14:creationId xmlns:p14="http://schemas.microsoft.com/office/powerpoint/2010/main" val="56491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 </a:t>
            </a:r>
            <a:r>
              <a:rPr lang="en-US" b="1" dirty="0">
                <a:solidFill>
                  <a:srgbClr val="FF0000"/>
                </a:solidFill>
              </a:rPr>
              <a:t>Self-awareness — Strength and Weakness Analysis</a:t>
            </a:r>
            <a:br>
              <a:rPr lang="en-US" b="1"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511627" y="1172481"/>
            <a:ext cx="11153503" cy="5189129"/>
          </a:xfrm>
        </p:spPr>
        <p:txBody>
          <a:bodyPr>
            <a:normAutofit fontScale="85000" lnSpcReduction="20000"/>
          </a:bodyPr>
          <a:lstStyle/>
          <a:p>
            <a:pPr fontAlgn="base"/>
            <a:r>
              <a:rPr lang="en-US" b="1" dirty="0"/>
              <a:t>Techniques for Identifying your Strengths and Weaknesses</a:t>
            </a:r>
            <a:endParaRPr lang="en-US" dirty="0"/>
          </a:p>
          <a:p>
            <a:pPr fontAlgn="base"/>
            <a:r>
              <a:rPr lang="en-US" b="1" dirty="0"/>
              <a:t>Finding Strengths (or abilities)</a:t>
            </a:r>
            <a:endParaRPr lang="en-US" dirty="0"/>
          </a:p>
          <a:p>
            <a:pPr fontAlgn="base"/>
            <a:r>
              <a:rPr lang="en-US" dirty="0"/>
              <a:t> Think of anything that you are always successful at. </a:t>
            </a:r>
          </a:p>
          <a:p>
            <a:pPr fontAlgn="base"/>
            <a:r>
              <a:rPr lang="en-US" dirty="0"/>
              <a:t>Think about what others like in you.</a:t>
            </a:r>
          </a:p>
          <a:p>
            <a:pPr fontAlgn="base"/>
            <a:r>
              <a:rPr lang="en-US" dirty="0"/>
              <a:t>Take out time and think about what you do well. </a:t>
            </a:r>
          </a:p>
          <a:p>
            <a:pPr fontAlgn="base"/>
            <a:r>
              <a:rPr lang="en-US" dirty="0"/>
              <a:t/>
            </a:r>
            <a:br>
              <a:rPr lang="en-US" dirty="0"/>
            </a:br>
            <a:endParaRPr lang="en-US" dirty="0"/>
          </a:p>
          <a:p>
            <a:pPr fontAlgn="base"/>
            <a:r>
              <a:rPr lang="en-US" b="1" dirty="0"/>
              <a:t>Finding Weaknesses</a:t>
            </a:r>
            <a:endParaRPr lang="en-US" dirty="0"/>
          </a:p>
          <a:p>
            <a:pPr fontAlgn="base"/>
            <a:r>
              <a:rPr lang="en-US" dirty="0"/>
              <a:t>Point out the areas where you struggle and the things you find difficult to do.</a:t>
            </a:r>
          </a:p>
          <a:p>
            <a:pPr fontAlgn="base"/>
            <a:r>
              <a:rPr lang="en-US" dirty="0"/>
              <a:t> Look at the feedback others usually give you.</a:t>
            </a:r>
          </a:p>
          <a:p>
            <a:pPr fontAlgn="base"/>
            <a:r>
              <a:rPr lang="en-US" dirty="0"/>
              <a:t> Be open to feedback and accept your weaknesses without feeling low about it. Take it as an area of improvement.</a:t>
            </a:r>
          </a:p>
          <a:p>
            <a:r>
              <a:rPr lang="en-US" dirty="0" smtClean="0"/>
              <a:t/>
            </a:r>
            <a:br>
              <a:rPr lang="en-US" dirty="0" smtClean="0"/>
            </a:br>
            <a:endParaRPr lang="en-US" dirty="0"/>
          </a:p>
        </p:txBody>
      </p:sp>
    </p:spTree>
    <p:extLst>
      <p:ext uri="{BB962C8B-B14F-4D97-AF65-F5344CB8AC3E}">
        <p14:creationId xmlns:p14="http://schemas.microsoft.com/office/powerpoint/2010/main" val="3321861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491" y="391251"/>
            <a:ext cx="10905309" cy="1325563"/>
          </a:xfrm>
        </p:spPr>
        <p:txBody>
          <a:bodyPr>
            <a:normAutofit fontScale="90000"/>
          </a:bodyPr>
          <a:lstStyle/>
          <a:p>
            <a:r>
              <a:rPr lang="en-US" b="1" dirty="0" smtClean="0"/>
              <a:t>Difference between Interests and Abilities (Strengths)</a:t>
            </a:r>
            <a:r>
              <a:rPr lang="en-US" dirty="0" smtClean="0"/>
              <a:t/>
            </a:r>
            <a:br>
              <a:rPr lang="en-US" dirty="0" smtClean="0"/>
            </a:br>
            <a:endParaRPr lang="en-US" dirty="0"/>
          </a:p>
        </p:txBody>
      </p:sp>
      <p:sp>
        <p:nvSpPr>
          <p:cNvPr id="3" name="Content Placeholder 2"/>
          <p:cNvSpPr>
            <a:spLocks noGrp="1"/>
          </p:cNvSpPr>
          <p:nvPr>
            <p:ph idx="1"/>
          </p:nvPr>
        </p:nvSpPr>
        <p:spPr>
          <a:xfrm>
            <a:off x="328748" y="1446802"/>
            <a:ext cx="11127377" cy="4653552"/>
          </a:xfrm>
        </p:spPr>
        <p:txBody>
          <a:bodyPr>
            <a:normAutofit lnSpcReduction="10000"/>
          </a:bodyPr>
          <a:lstStyle/>
          <a:p>
            <a:pPr fontAlgn="base"/>
            <a:r>
              <a:rPr lang="en-US" b="1" dirty="0" smtClean="0"/>
              <a:t>Interests</a:t>
            </a:r>
            <a:endParaRPr lang="en-US" dirty="0"/>
          </a:p>
          <a:p>
            <a:pPr marL="0" indent="0" fontAlgn="base">
              <a:buNone/>
            </a:pPr>
            <a:r>
              <a:rPr lang="en-US" dirty="0"/>
              <a:t>1. Things that you like to do in your free time that make you happy. An acquired or natural capacity</a:t>
            </a:r>
          </a:p>
          <a:p>
            <a:pPr marL="0" indent="0" fontAlgn="base">
              <a:buNone/>
            </a:pPr>
            <a:r>
              <a:rPr lang="en-US" dirty="0"/>
              <a:t>2. Things you are curious about or would do even if no one asked you to do it.</a:t>
            </a:r>
          </a:p>
          <a:p>
            <a:pPr marL="0" indent="0" fontAlgn="base">
              <a:buNone/>
            </a:pPr>
            <a:r>
              <a:rPr lang="en-US" dirty="0"/>
              <a:t>3. Things you want to learn or would like to do in the </a:t>
            </a:r>
            <a:r>
              <a:rPr lang="en-US" dirty="0" smtClean="0"/>
              <a:t>future</a:t>
            </a:r>
            <a:r>
              <a:rPr lang="en-US" dirty="0"/>
              <a:t/>
            </a:r>
            <a:br>
              <a:rPr lang="en-US" dirty="0"/>
            </a:br>
            <a:endParaRPr lang="en-US" dirty="0"/>
          </a:p>
          <a:p>
            <a:pPr fontAlgn="base"/>
            <a:r>
              <a:rPr lang="en-US" b="1" dirty="0"/>
              <a:t>Ability</a:t>
            </a:r>
            <a:endParaRPr lang="en-US" dirty="0"/>
          </a:p>
          <a:p>
            <a:pPr marL="0" indent="0" fontAlgn="base">
              <a:buNone/>
            </a:pPr>
            <a:r>
              <a:rPr lang="en-US" dirty="0" smtClean="0"/>
              <a:t>1. An </a:t>
            </a:r>
            <a:r>
              <a:rPr lang="en-US" dirty="0"/>
              <a:t>acquired or natural </a:t>
            </a:r>
            <a:r>
              <a:rPr lang="en-US" dirty="0" smtClean="0"/>
              <a:t>capacity</a:t>
            </a:r>
          </a:p>
          <a:p>
            <a:pPr marL="0" indent="0" fontAlgn="base">
              <a:buNone/>
            </a:pPr>
            <a:r>
              <a:rPr lang="en-US" dirty="0" smtClean="0"/>
              <a:t>2.enable </a:t>
            </a:r>
            <a:r>
              <a:rPr lang="en-US" dirty="0"/>
              <a:t>you to perform a particular job or task with considerable proficiency.</a:t>
            </a:r>
          </a:p>
          <a:p>
            <a:endParaRPr lang="en-US" dirty="0"/>
          </a:p>
        </p:txBody>
      </p:sp>
    </p:spTree>
    <p:extLst>
      <p:ext uri="{BB962C8B-B14F-4D97-AF65-F5344CB8AC3E}">
        <p14:creationId xmlns:p14="http://schemas.microsoft.com/office/powerpoint/2010/main" val="1331323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Self-motivation</a:t>
            </a:r>
            <a:endParaRPr lang="en-US" dirty="0">
              <a:solidFill>
                <a:srgbClr val="FF0000"/>
              </a:solidFill>
            </a:endParaRPr>
          </a:p>
        </p:txBody>
      </p:sp>
      <p:sp>
        <p:nvSpPr>
          <p:cNvPr id="3" name="Content Placeholder 2"/>
          <p:cNvSpPr>
            <a:spLocks noGrp="1"/>
          </p:cNvSpPr>
          <p:nvPr>
            <p:ph idx="1"/>
          </p:nvPr>
        </p:nvSpPr>
        <p:spPr>
          <a:xfrm>
            <a:off x="443089" y="1385358"/>
            <a:ext cx="11353800" cy="5139619"/>
          </a:xfrm>
        </p:spPr>
        <p:txBody>
          <a:bodyPr>
            <a:normAutofit fontScale="77500" lnSpcReduction="20000"/>
          </a:bodyPr>
          <a:lstStyle/>
          <a:p>
            <a:r>
              <a:rPr lang="en-US" dirty="0"/>
              <a:t>Self-motivation is simply the force within you that drives you to do things. Self-motivation is what pushes us to achieve our goals, feel happy and improve our quality of life. In other words, it is our ability to do the things that need to be done without someone or something influencing us</a:t>
            </a:r>
            <a:r>
              <a:rPr lang="en-US" dirty="0" smtClean="0"/>
              <a:t>.</a:t>
            </a:r>
          </a:p>
          <a:p>
            <a:pPr fontAlgn="base"/>
            <a:r>
              <a:rPr lang="en-US" b="1" dirty="0"/>
              <a:t>Qualities of Self-motivated People</a:t>
            </a:r>
            <a:endParaRPr lang="en-US" dirty="0"/>
          </a:p>
          <a:p>
            <a:pPr fontAlgn="base"/>
            <a:r>
              <a:rPr lang="en-US" dirty="0"/>
              <a:t>1. Know what they want from life</a:t>
            </a:r>
            <a:r>
              <a:rPr lang="en-US" dirty="0"/>
              <a:t/>
            </a:r>
            <a:br>
              <a:rPr lang="en-US" dirty="0"/>
            </a:br>
            <a:r>
              <a:rPr lang="en-US" dirty="0"/>
              <a:t>2. Are </a:t>
            </a:r>
            <a:r>
              <a:rPr lang="en-US" dirty="0" err="1"/>
              <a:t>focussed</a:t>
            </a:r>
            <a:r>
              <a:rPr lang="en-US" dirty="0"/>
              <a:t/>
            </a:r>
            <a:br>
              <a:rPr lang="en-US" dirty="0"/>
            </a:br>
            <a:r>
              <a:rPr lang="en-US" dirty="0"/>
              <a:t>3. Know what is important</a:t>
            </a:r>
            <a:r>
              <a:rPr lang="en-US" dirty="0"/>
              <a:t/>
            </a:r>
            <a:br>
              <a:rPr lang="en-US" dirty="0"/>
            </a:br>
            <a:r>
              <a:rPr lang="en-US" dirty="0"/>
              <a:t>4. Are dedicated to fulfill their </a:t>
            </a:r>
            <a:r>
              <a:rPr lang="en-US" dirty="0" smtClean="0"/>
              <a:t>dreams</a:t>
            </a:r>
            <a:r>
              <a:rPr lang="en-US" dirty="0"/>
              <a:t/>
            </a:r>
            <a:br>
              <a:rPr lang="en-US" dirty="0"/>
            </a:br>
            <a:endParaRPr lang="en-US" dirty="0"/>
          </a:p>
          <a:p>
            <a:pPr fontAlgn="base"/>
            <a:r>
              <a:rPr lang="en-US" b="1" dirty="0"/>
              <a:t>Building Self-motivation</a:t>
            </a:r>
            <a:endParaRPr lang="en-US" dirty="0"/>
          </a:p>
          <a:p>
            <a:pPr fontAlgn="base"/>
            <a:r>
              <a:rPr lang="en-US" dirty="0"/>
              <a:t>Find out your strengths</a:t>
            </a:r>
          </a:p>
          <a:p>
            <a:pPr fontAlgn="base"/>
            <a:r>
              <a:rPr lang="en-US" dirty="0"/>
              <a:t>Set and focus on your goals</a:t>
            </a:r>
          </a:p>
          <a:p>
            <a:pPr fontAlgn="base"/>
            <a:r>
              <a:rPr lang="en-US" dirty="0"/>
              <a:t>Develop a plan</a:t>
            </a:r>
          </a:p>
          <a:p>
            <a:pPr fontAlgn="base"/>
            <a:r>
              <a:rPr lang="en-US" dirty="0"/>
              <a:t>to achieve your goals</a:t>
            </a:r>
          </a:p>
          <a:p>
            <a:pPr fontAlgn="base"/>
            <a:r>
              <a:rPr lang="en-US" dirty="0"/>
              <a:t>Stay loyal to your goals</a:t>
            </a:r>
          </a:p>
          <a:p>
            <a:endParaRPr lang="en-US" dirty="0"/>
          </a:p>
        </p:txBody>
      </p:sp>
    </p:spTree>
    <p:extLst>
      <p:ext uri="{BB962C8B-B14F-4D97-AF65-F5344CB8AC3E}">
        <p14:creationId xmlns:p14="http://schemas.microsoft.com/office/powerpoint/2010/main" val="4182388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Self-regulation — Goal </a:t>
            </a:r>
            <a:r>
              <a:rPr lang="en-US" b="1" dirty="0" smtClean="0">
                <a:solidFill>
                  <a:srgbClr val="FF0000"/>
                </a:solidFill>
              </a:rPr>
              <a:t>Setting</a:t>
            </a:r>
            <a:endParaRPr lang="en-US" dirty="0">
              <a:solidFill>
                <a:srgbClr val="FF0000"/>
              </a:solidFill>
            </a:endParaRPr>
          </a:p>
        </p:txBody>
      </p:sp>
      <p:sp>
        <p:nvSpPr>
          <p:cNvPr id="3" name="Content Placeholder 2"/>
          <p:cNvSpPr>
            <a:spLocks noGrp="1"/>
          </p:cNvSpPr>
          <p:nvPr>
            <p:ph idx="1"/>
          </p:nvPr>
        </p:nvSpPr>
        <p:spPr>
          <a:xfrm>
            <a:off x="375354" y="1464380"/>
            <a:ext cx="11229623" cy="5184775"/>
          </a:xfrm>
        </p:spPr>
        <p:txBody>
          <a:bodyPr>
            <a:normAutofit fontScale="70000" lnSpcReduction="20000"/>
          </a:bodyPr>
          <a:lstStyle/>
          <a:p>
            <a:pPr fontAlgn="base"/>
            <a:r>
              <a:rPr lang="en-US" b="1" dirty="0"/>
              <a:t>Goals : </a:t>
            </a:r>
            <a:r>
              <a:rPr lang="en-US" dirty="0"/>
              <a:t>They are a set of dreams with a deadline to get them, for example, saving pocket money to buy a </a:t>
            </a:r>
            <a:r>
              <a:rPr lang="en-US" dirty="0" err="1"/>
              <a:t>favourite</a:t>
            </a:r>
            <a:r>
              <a:rPr lang="en-US" dirty="0"/>
              <a:t> mobile phone by a particular date</a:t>
            </a:r>
            <a:r>
              <a:rPr lang="en-US" dirty="0" smtClean="0"/>
              <a:t>.</a:t>
            </a:r>
            <a:endParaRPr lang="en-US" dirty="0"/>
          </a:p>
          <a:p>
            <a:pPr fontAlgn="base"/>
            <a:r>
              <a:rPr lang="en-US" b="1" dirty="0"/>
              <a:t>Goal setting :</a:t>
            </a:r>
            <a:r>
              <a:rPr lang="en-US" dirty="0"/>
              <a:t> It is all about finding and listing your goals and then planning on how to achieve them</a:t>
            </a:r>
            <a:r>
              <a:rPr lang="en-US" dirty="0" smtClean="0"/>
              <a:t>.</a:t>
            </a:r>
          </a:p>
          <a:p>
            <a:pPr fontAlgn="base"/>
            <a:endParaRPr lang="en-US" dirty="0" smtClean="0"/>
          </a:p>
          <a:p>
            <a:pPr fontAlgn="base"/>
            <a:r>
              <a:rPr lang="en-US" b="1" dirty="0"/>
              <a:t>How to Set </a:t>
            </a:r>
            <a:r>
              <a:rPr lang="en-US" b="1" dirty="0" smtClean="0"/>
              <a:t>Goals? We </a:t>
            </a:r>
            <a:r>
              <a:rPr lang="en-US" b="1" dirty="0"/>
              <a:t>can use SMART method to set goals. SMART stands for:</a:t>
            </a:r>
            <a:br>
              <a:rPr lang="en-US" b="1" dirty="0"/>
            </a:br>
            <a:endParaRPr lang="en-US" dirty="0"/>
          </a:p>
          <a:p>
            <a:pPr marL="0" indent="0" fontAlgn="base">
              <a:buNone/>
            </a:pPr>
            <a:r>
              <a:rPr lang="en-US" b="1" dirty="0" smtClean="0"/>
              <a:t>Specific </a:t>
            </a:r>
            <a:r>
              <a:rPr lang="en-US" b="1" dirty="0"/>
              <a:t>: </a:t>
            </a:r>
            <a:r>
              <a:rPr lang="en-US" dirty="0"/>
              <a:t>A specific and clear goal answers six questions. Who is involved in the goal? What do I want to do? Where do I start? When do I start and finish? Which means do I use? Why am I doing this? </a:t>
            </a:r>
            <a:br>
              <a:rPr lang="en-US" dirty="0"/>
            </a:br>
            <a:endParaRPr lang="en-US" dirty="0"/>
          </a:p>
          <a:p>
            <a:pPr lvl="1" fontAlgn="base"/>
            <a:r>
              <a:rPr lang="en-US" b="1" dirty="0"/>
              <a:t>Not a specific goal:</a:t>
            </a:r>
            <a:r>
              <a:rPr lang="en-US" dirty="0"/>
              <a:t> “I would learn to speak English.”</a:t>
            </a:r>
          </a:p>
          <a:p>
            <a:pPr marL="457200" lvl="1" indent="0" fontAlgn="base">
              <a:buNone/>
            </a:pPr>
            <a:endParaRPr lang="en-US" dirty="0"/>
          </a:p>
          <a:p>
            <a:pPr lvl="1" fontAlgn="base"/>
            <a:r>
              <a:rPr lang="en-US" b="1" dirty="0"/>
              <a:t>Specific goal:</a:t>
            </a:r>
            <a:r>
              <a:rPr lang="en-US" dirty="0"/>
              <a:t> “I would learn to speak English fluently by joining coaching classes after my</a:t>
            </a:r>
          </a:p>
          <a:p>
            <a:pPr lvl="1" fontAlgn="base"/>
            <a:r>
              <a:rPr lang="en-US" dirty="0"/>
              <a:t>school everyday, and in six months I will take part in the inter-school debate competition.”</a:t>
            </a:r>
            <a:br>
              <a:rPr lang="en-US" dirty="0"/>
            </a:br>
            <a:endParaRPr lang="en-US" dirty="0"/>
          </a:p>
          <a:p>
            <a:pPr lvl="1" fontAlgn="base"/>
            <a:r>
              <a:rPr lang="en-US" b="1" dirty="0"/>
              <a:t>Measureable : </a:t>
            </a:r>
            <a:r>
              <a:rPr lang="en-US" dirty="0"/>
              <a:t>A measureable goal answers the questions “How much?”, “How many?” and “How do I know that I have achieved results?</a:t>
            </a:r>
            <a:br>
              <a:rPr lang="en-US" dirty="0"/>
            </a:br>
            <a:endParaRPr lang="en-US" dirty="0"/>
          </a:p>
          <a:p>
            <a:pPr lvl="1" fontAlgn="base"/>
            <a:r>
              <a:rPr lang="en-US" b="1" dirty="0"/>
              <a:t>Not measurable goal:</a:t>
            </a:r>
            <a:r>
              <a:rPr lang="en-US" dirty="0"/>
              <a:t> “I want to be rich.”</a:t>
            </a:r>
          </a:p>
          <a:p>
            <a:pPr lvl="1" fontAlgn="base"/>
            <a:r>
              <a:rPr lang="en-US" b="1" dirty="0"/>
              <a:t>Measurable goal:</a:t>
            </a:r>
            <a:r>
              <a:rPr lang="en-US" dirty="0"/>
              <a:t> “I want to have 5 times more money than what I have today in my hand at the</a:t>
            </a:r>
          </a:p>
          <a:p>
            <a:pPr lvl="1" fontAlgn="base"/>
            <a:r>
              <a:rPr lang="en-US" dirty="0"/>
              <a:t>end of this year.”</a:t>
            </a:r>
          </a:p>
        </p:txBody>
      </p:sp>
    </p:spTree>
    <p:extLst>
      <p:ext uri="{BB962C8B-B14F-4D97-AF65-F5344CB8AC3E}">
        <p14:creationId xmlns:p14="http://schemas.microsoft.com/office/powerpoint/2010/main" val="3089598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867" y="1069269"/>
            <a:ext cx="11003844" cy="4992864"/>
          </a:xfrm>
        </p:spPr>
        <p:txBody>
          <a:bodyPr>
            <a:normAutofit fontScale="85000" lnSpcReduction="20000"/>
          </a:bodyPr>
          <a:lstStyle/>
          <a:p>
            <a:pPr fontAlgn="base"/>
            <a:r>
              <a:rPr lang="en-US" b="1" dirty="0" smtClean="0"/>
              <a:t>Achievable </a:t>
            </a:r>
            <a:r>
              <a:rPr lang="en-US" b="1" dirty="0"/>
              <a:t>: </a:t>
            </a:r>
            <a:r>
              <a:rPr lang="en-US" dirty="0"/>
              <a:t>Breaking down big goals into smaller parts will make the goal achievable. Bigger Goal: “I want to become a teacher in my school</a:t>
            </a:r>
            <a:r>
              <a:rPr lang="en-US" dirty="0" smtClean="0"/>
              <a:t>.”</a:t>
            </a:r>
            <a:r>
              <a:rPr lang="en-US" dirty="0"/>
              <a:t/>
            </a:r>
            <a:br>
              <a:rPr lang="en-US" dirty="0"/>
            </a:br>
            <a:endParaRPr lang="en-US" dirty="0"/>
          </a:p>
          <a:p>
            <a:pPr fontAlgn="base"/>
            <a:r>
              <a:rPr lang="en-US" b="1" dirty="0"/>
              <a:t>Realistic : </a:t>
            </a:r>
            <a:r>
              <a:rPr lang="en-US" dirty="0"/>
              <a:t>A realistic goal would be something that we want to achieve and can work towards</a:t>
            </a:r>
            <a:r>
              <a:rPr lang="en-US" dirty="0" smtClean="0"/>
              <a:t>.</a:t>
            </a:r>
            <a:r>
              <a:rPr lang="en-US" dirty="0"/>
              <a:t/>
            </a:r>
            <a:br>
              <a:rPr lang="en-US" dirty="0"/>
            </a:br>
            <a:endParaRPr lang="en-US" dirty="0"/>
          </a:p>
          <a:p>
            <a:pPr lvl="1" fontAlgn="base"/>
            <a:r>
              <a:rPr lang="en-US" b="1" dirty="0"/>
              <a:t>Example of unrealistic goal:</a:t>
            </a:r>
            <a:r>
              <a:rPr lang="en-US" dirty="0"/>
              <a:t> “I will read my entire year’s syllabus in one day and get good</a:t>
            </a:r>
          </a:p>
          <a:p>
            <a:pPr lvl="1" fontAlgn="base"/>
            <a:r>
              <a:rPr lang="en-US" dirty="0"/>
              <a:t>marks.”</a:t>
            </a:r>
          </a:p>
          <a:p>
            <a:pPr lvl="1" fontAlgn="base"/>
            <a:r>
              <a:rPr lang="en-US" b="1" dirty="0"/>
              <a:t>Realistic goal:</a:t>
            </a:r>
            <a:r>
              <a:rPr lang="en-US" dirty="0"/>
              <a:t> “I spend 3 hours every day of the year after school to revise my subjects to get</a:t>
            </a:r>
          </a:p>
          <a:p>
            <a:pPr lvl="1" fontAlgn="base"/>
            <a:r>
              <a:rPr lang="en-US" dirty="0"/>
              <a:t>good marks in the exams</a:t>
            </a:r>
            <a:r>
              <a:rPr lang="en-US" dirty="0" smtClean="0"/>
              <a:t>.”</a:t>
            </a:r>
            <a:r>
              <a:rPr lang="en-US" dirty="0"/>
              <a:t/>
            </a:r>
            <a:br>
              <a:rPr lang="en-US" dirty="0"/>
            </a:br>
            <a:endParaRPr lang="en-US" dirty="0"/>
          </a:p>
          <a:p>
            <a:pPr fontAlgn="base"/>
            <a:r>
              <a:rPr lang="en-US" b="1" dirty="0" smtClean="0"/>
              <a:t>Time </a:t>
            </a:r>
            <a:r>
              <a:rPr lang="en-US" b="1" dirty="0"/>
              <a:t>bound : </a:t>
            </a:r>
            <a:r>
              <a:rPr lang="en-US" dirty="0"/>
              <a:t>A SMART goal should have a timeframe by when the goal needs to be achieved.</a:t>
            </a:r>
          </a:p>
          <a:p>
            <a:pPr marL="0" indent="0" fontAlgn="base">
              <a:buNone/>
            </a:pPr>
            <a:r>
              <a:rPr lang="en-US" dirty="0" smtClean="0"/>
              <a:t>    This </a:t>
            </a:r>
            <a:r>
              <a:rPr lang="en-US" dirty="0"/>
              <a:t>encourages us to take actions to completely fulfill the goals</a:t>
            </a:r>
            <a:r>
              <a:rPr lang="en-US" dirty="0" smtClean="0"/>
              <a:t>.</a:t>
            </a:r>
            <a:r>
              <a:rPr lang="en-US" dirty="0"/>
              <a:t/>
            </a:r>
            <a:br>
              <a:rPr lang="en-US" dirty="0"/>
            </a:br>
            <a:endParaRPr lang="en-US" dirty="0"/>
          </a:p>
          <a:p>
            <a:pPr lvl="1" fontAlgn="base"/>
            <a:r>
              <a:rPr lang="en-US" b="1" dirty="0"/>
              <a:t>Not a time bound goal:</a:t>
            </a:r>
            <a:r>
              <a:rPr lang="en-US" dirty="0"/>
              <a:t> “I want to lose 10 kg someday</a:t>
            </a:r>
            <a:r>
              <a:rPr lang="en-US" dirty="0" smtClean="0"/>
              <a:t>.”</a:t>
            </a:r>
            <a:endParaRPr lang="en-US" dirty="0"/>
          </a:p>
          <a:p>
            <a:pPr lvl="1" fontAlgn="base"/>
            <a:r>
              <a:rPr lang="en-US" b="1" dirty="0"/>
              <a:t>Time bound goal:</a:t>
            </a:r>
            <a:r>
              <a:rPr lang="en-US" dirty="0"/>
              <a:t> “I want to lose 10kg in the next 6 months.”</a:t>
            </a:r>
          </a:p>
          <a:p>
            <a:endParaRPr lang="en-US" dirty="0"/>
          </a:p>
        </p:txBody>
      </p:sp>
    </p:spTree>
    <p:extLst>
      <p:ext uri="{BB962C8B-B14F-4D97-AF65-F5344CB8AC3E}">
        <p14:creationId xmlns:p14="http://schemas.microsoft.com/office/powerpoint/2010/main" val="3017276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266" y="500062"/>
            <a:ext cx="10515600" cy="1325563"/>
          </a:xfrm>
        </p:spPr>
        <p:txBody>
          <a:bodyPr>
            <a:normAutofit fontScale="90000"/>
          </a:bodyPr>
          <a:lstStyle/>
          <a:p>
            <a:pPr fontAlgn="base"/>
            <a:r>
              <a:rPr lang="en-US" b="1" dirty="0">
                <a:solidFill>
                  <a:srgbClr val="FF0000"/>
                </a:solidFill>
              </a:rPr>
              <a:t>Self-regulation — Time Management</a:t>
            </a:r>
            <a:br>
              <a:rPr lang="en-US" b="1" dirty="0">
                <a:solidFill>
                  <a:srgbClr val="FF0000"/>
                </a:solidFill>
              </a:rPr>
            </a:b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296332" y="1162843"/>
            <a:ext cx="11444111" cy="5350846"/>
          </a:xfrm>
        </p:spPr>
        <p:txBody>
          <a:bodyPr>
            <a:normAutofit fontScale="77500" lnSpcReduction="20000"/>
          </a:bodyPr>
          <a:lstStyle/>
          <a:p>
            <a:pPr fontAlgn="base"/>
            <a:r>
              <a:rPr lang="en-US" b="1" dirty="0" smtClean="0"/>
              <a:t>Time </a:t>
            </a:r>
            <a:r>
              <a:rPr lang="en-US" b="1" dirty="0"/>
              <a:t>Management and Its </a:t>
            </a:r>
            <a:r>
              <a:rPr lang="en-US" b="1" dirty="0" smtClean="0"/>
              <a:t>Importance</a:t>
            </a:r>
            <a:r>
              <a:rPr lang="en-US" dirty="0"/>
              <a:t/>
            </a:r>
            <a:br>
              <a:rPr lang="en-US" dirty="0"/>
            </a:br>
            <a:endParaRPr lang="en-US" dirty="0"/>
          </a:p>
          <a:p>
            <a:pPr fontAlgn="base"/>
            <a:r>
              <a:rPr lang="en-US" b="1" dirty="0"/>
              <a:t>Time management is the thinking skill that helps you to</a:t>
            </a:r>
            <a:endParaRPr lang="en-US" dirty="0"/>
          </a:p>
          <a:p>
            <a:pPr fontAlgn="base"/>
            <a:r>
              <a:rPr lang="en-US" dirty="0"/>
              <a:t>c</a:t>
            </a:r>
            <a:r>
              <a:rPr lang="en-US" dirty="0" smtClean="0"/>
              <a:t>omplete </a:t>
            </a:r>
            <a:r>
              <a:rPr lang="en-US" dirty="0"/>
              <a:t>tasks on time.</a:t>
            </a:r>
          </a:p>
          <a:p>
            <a:pPr fontAlgn="base"/>
            <a:r>
              <a:rPr lang="en-US" dirty="0" smtClean="0"/>
              <a:t>make </a:t>
            </a:r>
            <a:r>
              <a:rPr lang="en-US" dirty="0"/>
              <a:t>a daily timetable.</a:t>
            </a:r>
          </a:p>
          <a:p>
            <a:pPr fontAlgn="base"/>
            <a:r>
              <a:rPr lang="en-US" dirty="0" smtClean="0"/>
              <a:t>make </a:t>
            </a:r>
            <a:r>
              <a:rPr lang="en-US" dirty="0"/>
              <a:t>a good guess at how long it will take you to do something.</a:t>
            </a:r>
          </a:p>
          <a:p>
            <a:pPr fontAlgn="base"/>
            <a:r>
              <a:rPr lang="en-US" dirty="0" smtClean="0"/>
              <a:t>submit </a:t>
            </a:r>
            <a:r>
              <a:rPr lang="en-US" dirty="0"/>
              <a:t>homework and assignments on time.</a:t>
            </a:r>
          </a:p>
          <a:p>
            <a:pPr fontAlgn="base"/>
            <a:r>
              <a:rPr lang="en-US" dirty="0" smtClean="0"/>
              <a:t>not </a:t>
            </a:r>
            <a:r>
              <a:rPr lang="en-US" dirty="0"/>
              <a:t>waste time during the day.</a:t>
            </a:r>
          </a:p>
          <a:p>
            <a:pPr marL="0" indent="0" fontAlgn="base">
              <a:buNone/>
            </a:pPr>
            <a:endParaRPr lang="en-US" dirty="0"/>
          </a:p>
          <a:p>
            <a:pPr fontAlgn="base"/>
            <a:r>
              <a:rPr lang="en-US" b="1" dirty="0"/>
              <a:t>Four Steps for Effective Time Management </a:t>
            </a:r>
            <a:r>
              <a:rPr lang="en-US" b="1" dirty="0" err="1"/>
              <a:t>Organise</a:t>
            </a:r>
            <a:endParaRPr lang="en-US" dirty="0"/>
          </a:p>
          <a:p>
            <a:pPr fontAlgn="base"/>
            <a:r>
              <a:rPr lang="en-US" b="1" dirty="0"/>
              <a:t>1.Organise: </a:t>
            </a:r>
            <a:r>
              <a:rPr lang="en-US" dirty="0"/>
              <a:t>We plan our day to- day activities. </a:t>
            </a:r>
          </a:p>
          <a:p>
            <a:pPr fontAlgn="base"/>
            <a:r>
              <a:rPr lang="en-US" b="1" dirty="0"/>
              <a:t>2. </a:t>
            </a:r>
            <a:r>
              <a:rPr lang="en-US" b="1" dirty="0" err="1" smtClean="0"/>
              <a:t>Prioritis</a:t>
            </a:r>
            <a:r>
              <a:rPr lang="en-US" b="1" dirty="0"/>
              <a:t>:</a:t>
            </a:r>
            <a:r>
              <a:rPr lang="en-US" dirty="0"/>
              <a:t> We make a to-do list that has all our activities and we rank them in the order of importance.</a:t>
            </a:r>
          </a:p>
          <a:p>
            <a:pPr fontAlgn="base"/>
            <a:r>
              <a:rPr lang="en-US" b="1" dirty="0"/>
              <a:t>3. Control: </a:t>
            </a:r>
            <a:r>
              <a:rPr lang="en-US" dirty="0"/>
              <a:t>We have a control over our activities and time.</a:t>
            </a:r>
          </a:p>
          <a:p>
            <a:pPr fontAlgn="base"/>
            <a:r>
              <a:rPr lang="en-US" b="1" dirty="0"/>
              <a:t>4. Track: </a:t>
            </a:r>
            <a:r>
              <a:rPr lang="en-US" dirty="0"/>
              <a:t>We identify and note where we have spent our time.</a:t>
            </a:r>
          </a:p>
          <a:p>
            <a:endParaRPr lang="en-US" dirty="0"/>
          </a:p>
        </p:txBody>
      </p:sp>
    </p:spTree>
    <p:extLst>
      <p:ext uri="{BB962C8B-B14F-4D97-AF65-F5344CB8AC3E}">
        <p14:creationId xmlns:p14="http://schemas.microsoft.com/office/powerpoint/2010/main" val="2452213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3698" y="832848"/>
            <a:ext cx="10515600" cy="4351338"/>
          </a:xfrm>
        </p:spPr>
        <p:txBody>
          <a:bodyPr/>
          <a:lstStyle/>
          <a:p>
            <a:r>
              <a:rPr lang="en-US" dirty="0"/>
              <a:t>Self Management Skills are those skills that help a person to control his thoughts, wants, feelings and actions</a:t>
            </a:r>
            <a:r>
              <a:rPr lang="en-US" dirty="0" smtClean="0"/>
              <a:t>.</a:t>
            </a:r>
          </a:p>
          <a:p>
            <a:r>
              <a:rPr lang="en-US" dirty="0" smtClean="0"/>
              <a:t> </a:t>
            </a:r>
            <a:r>
              <a:rPr lang="en-US" dirty="0"/>
              <a:t>It allows you to maximize your productivity and performance in various fields of your career. </a:t>
            </a:r>
            <a:endParaRPr lang="en-US" dirty="0" smtClean="0"/>
          </a:p>
          <a:p>
            <a:r>
              <a:rPr lang="en-US" dirty="0" smtClean="0"/>
              <a:t>When </a:t>
            </a:r>
            <a:r>
              <a:rPr lang="en-US" dirty="0"/>
              <a:t>we talk about employability, Self-management skills help you to manage a good career path. </a:t>
            </a:r>
            <a:endParaRPr lang="en-US" dirty="0" smtClean="0"/>
          </a:p>
          <a:p>
            <a:r>
              <a:rPr lang="en-US" dirty="0" smtClean="0"/>
              <a:t>It </a:t>
            </a:r>
            <a:r>
              <a:rPr lang="en-US" dirty="0"/>
              <a:t>helps you to overcome in many bad situations. </a:t>
            </a:r>
          </a:p>
        </p:txBody>
      </p:sp>
    </p:spTree>
    <p:extLst>
      <p:ext uri="{BB962C8B-B14F-4D97-AF65-F5344CB8AC3E}">
        <p14:creationId xmlns:p14="http://schemas.microsoft.com/office/powerpoint/2010/main" val="47679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Following are some of the skills you must master to succeed in life:</a:t>
            </a:r>
            <a:endParaRPr lang="en-US" dirty="0"/>
          </a:p>
        </p:txBody>
      </p:sp>
      <p:sp>
        <p:nvSpPr>
          <p:cNvPr id="3" name="Content Placeholder 2"/>
          <p:cNvSpPr>
            <a:spLocks noGrp="1"/>
          </p:cNvSpPr>
          <p:nvPr>
            <p:ph idx="1"/>
          </p:nvPr>
        </p:nvSpPr>
        <p:spPr/>
        <p:txBody>
          <a:bodyPr>
            <a:normAutofit fontScale="85000" lnSpcReduction="10000"/>
          </a:bodyPr>
          <a:lstStyle/>
          <a:p>
            <a:pPr fontAlgn="base"/>
            <a:r>
              <a:rPr lang="en-US" b="1" dirty="0" smtClean="0"/>
              <a:t>Self-awareness</a:t>
            </a:r>
            <a:r>
              <a:rPr lang="en-US" b="1" dirty="0"/>
              <a:t>:</a:t>
            </a:r>
            <a:r>
              <a:rPr lang="en-US" dirty="0"/>
              <a:t> Ask for honest feedback. Gather insights on your personality and work-specific proficiencies. Think about your daily interactions and how you handled situations well or could have handled them differently.</a:t>
            </a:r>
            <a:endParaRPr lang="en-US" u="none" strike="noStrike" dirty="0" smtClean="0">
              <a:effectLst/>
            </a:endParaRPr>
          </a:p>
          <a:p>
            <a:pPr fontAlgn="base"/>
            <a:r>
              <a:rPr lang="en-US" b="1" dirty="0" smtClean="0"/>
              <a:t>Responsibility</a:t>
            </a:r>
            <a:r>
              <a:rPr lang="en-US" b="1" dirty="0"/>
              <a:t>: </a:t>
            </a:r>
            <a:r>
              <a:rPr lang="en-US" dirty="0"/>
              <a:t>Taking responsibility for your tasks is very important. Taking ownership is the step towards self-development. For example, if you have been assigned a task by a teacher; ensure you take complete ownership. Even if you are unable to complete the task on time, you must report it and then correct it.</a:t>
            </a:r>
            <a:endParaRPr lang="en-US" u="none" strike="noStrike" dirty="0" smtClean="0">
              <a:effectLst/>
            </a:endParaRPr>
          </a:p>
          <a:p>
            <a:pPr fontAlgn="base"/>
            <a:r>
              <a:rPr lang="en-US" b="1" dirty="0" smtClean="0"/>
              <a:t>Time </a:t>
            </a:r>
            <a:r>
              <a:rPr lang="en-US" b="1" dirty="0"/>
              <a:t>Management:</a:t>
            </a:r>
            <a:r>
              <a:rPr lang="en-US" dirty="0"/>
              <a:t> </a:t>
            </a:r>
            <a:r>
              <a:rPr lang="en-US" dirty="0" smtClean="0"/>
              <a:t>Prioritize </a:t>
            </a:r>
            <a:r>
              <a:rPr lang="en-US" dirty="0"/>
              <a:t>the things you have to do. Remove waste and redundancy from work. Make a time table and follow it diligently.</a:t>
            </a:r>
            <a:endParaRPr lang="en-US" u="none" strike="noStrike" dirty="0" smtClean="0">
              <a:effectLst/>
            </a:endParaRPr>
          </a:p>
          <a:p>
            <a:pPr fontAlgn="base"/>
            <a:r>
              <a:rPr lang="en-US" b="1" dirty="0" smtClean="0"/>
              <a:t>Adaptability</a:t>
            </a:r>
            <a:r>
              <a:rPr lang="en-US" b="1" dirty="0"/>
              <a:t>: </a:t>
            </a:r>
            <a:r>
              <a:rPr lang="en-US" dirty="0"/>
              <a:t>Stay current with best practices and read up on new information always. Prepare yourself for new changes, so that you can transition seamlessly.</a:t>
            </a:r>
            <a:endParaRPr lang="en-US" u="none" strike="noStrike" dirty="0" smtClean="0">
              <a:effectLst/>
            </a:endParaRPr>
          </a:p>
          <a:p>
            <a:pPr marL="0" indent="0">
              <a:buNone/>
            </a:pPr>
            <a:endParaRPr lang="en-US" dirty="0"/>
          </a:p>
        </p:txBody>
      </p:sp>
    </p:spTree>
    <p:extLst>
      <p:ext uri="{BB962C8B-B14F-4D97-AF65-F5344CB8AC3E}">
        <p14:creationId xmlns:p14="http://schemas.microsoft.com/office/powerpoint/2010/main" val="2262955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Stress </a:t>
            </a:r>
            <a:r>
              <a:rPr lang="en-US" b="1" dirty="0">
                <a:solidFill>
                  <a:srgbClr val="FF0000"/>
                </a:solidFill>
              </a:rPr>
              <a:t>Management</a:t>
            </a:r>
            <a:r>
              <a:rPr lang="en-US" b="1" dirty="0"/>
              <a:t/>
            </a:r>
            <a:br>
              <a:rPr lang="en-US" b="1" dirty="0"/>
            </a:br>
            <a:endParaRPr lang="en-US" dirty="0"/>
          </a:p>
        </p:txBody>
      </p:sp>
      <p:sp>
        <p:nvSpPr>
          <p:cNvPr id="3" name="Content Placeholder 2"/>
          <p:cNvSpPr>
            <a:spLocks noGrp="1"/>
          </p:cNvSpPr>
          <p:nvPr>
            <p:ph idx="1"/>
          </p:nvPr>
        </p:nvSpPr>
        <p:spPr>
          <a:xfrm>
            <a:off x="407125" y="1027906"/>
            <a:ext cx="11284132" cy="4351338"/>
          </a:xfrm>
        </p:spPr>
        <p:txBody>
          <a:bodyPr>
            <a:normAutofit/>
          </a:bodyPr>
          <a:lstStyle/>
          <a:p>
            <a:pPr algn="just"/>
            <a:r>
              <a:rPr lang="en-US" dirty="0" smtClean="0"/>
              <a:t>What is Stress?</a:t>
            </a:r>
          </a:p>
          <a:p>
            <a:pPr algn="just"/>
            <a:r>
              <a:rPr lang="en-US" dirty="0" smtClean="0"/>
              <a:t>Stress can be defined as our emotional, mental, physical and social reaction to any perceived demands or threats. These demands or threats are called stressors. Stressors are the reason for stress.</a:t>
            </a:r>
          </a:p>
          <a:p>
            <a:pPr algn="just"/>
            <a:r>
              <a:rPr lang="en-US" dirty="0" smtClean="0"/>
              <a:t>For example,</a:t>
            </a:r>
          </a:p>
          <a:p>
            <a:pPr lvl="1" algn="just"/>
            <a:r>
              <a:rPr lang="en-US" dirty="0" smtClean="0"/>
              <a:t>you are too close to the exams but feel unprepared.</a:t>
            </a:r>
          </a:p>
          <a:p>
            <a:pPr lvl="1" algn="just"/>
            <a:r>
              <a:rPr lang="en-US" dirty="0" smtClean="0"/>
              <a:t>you are experiencing a loss of someone close in the family.</a:t>
            </a:r>
          </a:p>
          <a:p>
            <a:pPr lvl="1" algn="just"/>
            <a:r>
              <a:rPr lang="en-US" dirty="0" smtClean="0"/>
              <a:t>you </a:t>
            </a:r>
            <a:r>
              <a:rPr lang="en-US" dirty="0"/>
              <a:t>are worried about what people would think of you if you don’t dress well or cannot speak confidently</a:t>
            </a:r>
            <a:endParaRPr lang="en-US" dirty="0" smtClean="0"/>
          </a:p>
          <a:p>
            <a:pPr algn="just"/>
            <a:endParaRPr lang="en-US" dirty="0"/>
          </a:p>
        </p:txBody>
      </p:sp>
    </p:spTree>
    <p:extLst>
      <p:ext uri="{BB962C8B-B14F-4D97-AF65-F5344CB8AC3E}">
        <p14:creationId xmlns:p14="http://schemas.microsoft.com/office/powerpoint/2010/main" val="29553104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Stress Management</a:t>
            </a:r>
            <a:r>
              <a:rPr lang="en-US" dirty="0" smtClean="0"/>
              <a:t/>
            </a:r>
            <a:br>
              <a:rPr lang="en-US" dirty="0" smtClean="0"/>
            </a:br>
            <a:endParaRPr lang="en-US" dirty="0"/>
          </a:p>
        </p:txBody>
      </p:sp>
      <p:sp>
        <p:nvSpPr>
          <p:cNvPr id="3" name="Content Placeholder 2"/>
          <p:cNvSpPr>
            <a:spLocks noGrp="1"/>
          </p:cNvSpPr>
          <p:nvPr>
            <p:ph idx="1"/>
          </p:nvPr>
        </p:nvSpPr>
        <p:spPr>
          <a:xfrm>
            <a:off x="838200" y="1211671"/>
            <a:ext cx="10515600" cy="4351338"/>
          </a:xfrm>
        </p:spPr>
        <p:txBody>
          <a:bodyPr>
            <a:normAutofit/>
          </a:bodyPr>
          <a:lstStyle/>
          <a:p>
            <a:pPr algn="just" fontAlgn="base"/>
            <a:r>
              <a:rPr lang="en-US" dirty="0" smtClean="0"/>
              <a:t>Managing </a:t>
            </a:r>
            <a:r>
              <a:rPr lang="en-US" dirty="0"/>
              <a:t>stress is about making a plan to be able to cope effectively with daily pressures. The ultimate goal is to strike a balance between life, work, relationships, relaxation, and fun. By doing this, you are able to deal with daily stress triggers and meet these challenges head-on.</a:t>
            </a:r>
          </a:p>
          <a:p>
            <a:pPr algn="just" fontAlgn="base"/>
            <a:r>
              <a:rPr lang="en-US" b="1" dirty="0"/>
              <a:t>Always keep in mind the ABC of stress management</a:t>
            </a:r>
            <a:endParaRPr lang="en-US" dirty="0"/>
          </a:p>
          <a:p>
            <a:pPr algn="just" fontAlgn="base"/>
            <a:r>
              <a:rPr lang="en-US" dirty="0"/>
              <a:t>A: Adversity or the stressful event</a:t>
            </a:r>
          </a:p>
          <a:p>
            <a:pPr algn="just" fontAlgn="base"/>
            <a:r>
              <a:rPr lang="en-US" dirty="0"/>
              <a:t>B: Beliefs or the way you respond to the event</a:t>
            </a:r>
          </a:p>
          <a:p>
            <a:pPr algn="just" fontAlgn="base"/>
            <a:r>
              <a:rPr lang="en-US" dirty="0"/>
              <a:t>C: Consequences or actions and outcomes of the event</a:t>
            </a:r>
          </a:p>
          <a:p>
            <a:pPr algn="just"/>
            <a:endParaRPr lang="en-US" dirty="0"/>
          </a:p>
        </p:txBody>
      </p:sp>
    </p:spTree>
    <p:extLst>
      <p:ext uri="{BB962C8B-B14F-4D97-AF65-F5344CB8AC3E}">
        <p14:creationId xmlns:p14="http://schemas.microsoft.com/office/powerpoint/2010/main" val="11943431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95669" y="365124"/>
            <a:ext cx="11882470" cy="5696041"/>
          </a:xfrm>
          <a:prstGeom prst="rect">
            <a:avLst/>
          </a:prstGeom>
        </p:spPr>
      </p:pic>
    </p:spTree>
    <p:extLst>
      <p:ext uri="{BB962C8B-B14F-4D97-AF65-F5344CB8AC3E}">
        <p14:creationId xmlns:p14="http://schemas.microsoft.com/office/powerpoint/2010/main" val="1426678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Management Techniques</a:t>
            </a:r>
            <a:r>
              <a:rPr lang="en-US" dirty="0" smtClean="0"/>
              <a:t/>
            </a:r>
            <a:br>
              <a:rPr lang="en-US" dirty="0" smtClean="0"/>
            </a:br>
            <a:endParaRPr lang="en-US" dirty="0"/>
          </a:p>
        </p:txBody>
      </p:sp>
      <p:sp>
        <p:nvSpPr>
          <p:cNvPr id="3" name="Content Placeholder 2"/>
          <p:cNvSpPr>
            <a:spLocks noGrp="1"/>
          </p:cNvSpPr>
          <p:nvPr>
            <p:ph idx="1"/>
          </p:nvPr>
        </p:nvSpPr>
        <p:spPr>
          <a:xfrm>
            <a:off x="576942" y="1133292"/>
            <a:ext cx="11062064" cy="5176067"/>
          </a:xfrm>
        </p:spPr>
        <p:txBody>
          <a:bodyPr>
            <a:normAutofit fontScale="70000" lnSpcReduction="20000"/>
          </a:bodyPr>
          <a:lstStyle/>
          <a:p>
            <a:pPr algn="just" fontAlgn="base"/>
            <a:r>
              <a:rPr lang="en-US" b="1" dirty="0" smtClean="0"/>
              <a:t>Here </a:t>
            </a:r>
            <a:r>
              <a:rPr lang="en-US" b="1" dirty="0"/>
              <a:t>are a few simple stress management techniques.</a:t>
            </a:r>
            <a:endParaRPr lang="en-US" dirty="0"/>
          </a:p>
          <a:p>
            <a:pPr algn="just" fontAlgn="base"/>
            <a:r>
              <a:rPr lang="en-US" b="1" dirty="0" smtClean="0"/>
              <a:t>Time </a:t>
            </a:r>
            <a:r>
              <a:rPr lang="en-US" b="1" dirty="0"/>
              <a:t>management:</a:t>
            </a:r>
            <a:r>
              <a:rPr lang="en-US" dirty="0"/>
              <a:t> Proper time management is one of the most effective stress-relieving techniques</a:t>
            </a:r>
            <a:r>
              <a:rPr lang="en-US" dirty="0" smtClean="0"/>
              <a:t>.</a:t>
            </a:r>
          </a:p>
          <a:p>
            <a:pPr algn="just" fontAlgn="base"/>
            <a:r>
              <a:rPr lang="en-US" b="1" dirty="0" smtClean="0"/>
              <a:t>Physical </a:t>
            </a:r>
            <a:r>
              <a:rPr lang="en-US" b="1" dirty="0"/>
              <a:t>exercise and fresh air:</a:t>
            </a:r>
            <a:r>
              <a:rPr lang="en-US" dirty="0"/>
              <a:t> A healthy lifestyle is essential for students. Stress is generally lower in people who maintain a healthy routine. Doing yoga, meditation and deep breathing exercises help in proper blood circulation and relaxes the body. Even taking a walk or playing in the park will help you get a lot of fresh oxygen, which will help you become more active.</a:t>
            </a:r>
          </a:p>
          <a:p>
            <a:pPr algn="just" fontAlgn="base"/>
            <a:r>
              <a:rPr lang="en-US" b="1" dirty="0" smtClean="0"/>
              <a:t>Healthy </a:t>
            </a:r>
            <a:r>
              <a:rPr lang="en-US" b="1" dirty="0"/>
              <a:t>diet: </a:t>
            </a:r>
            <a:r>
              <a:rPr lang="en-US" dirty="0"/>
              <a:t>Having a healthy diet will also help you reduce stress. Eating a balanced diet, such as Dal, Roti, vegetables and fruits will give you the strength to do your daily work efficiently.</a:t>
            </a:r>
          </a:p>
          <a:p>
            <a:pPr algn="just" fontAlgn="base"/>
            <a:r>
              <a:rPr lang="en-US" b="1" dirty="0" smtClean="0"/>
              <a:t>Positivity</a:t>
            </a:r>
            <a:r>
              <a:rPr lang="en-US" b="1" dirty="0"/>
              <a:t>: </a:t>
            </a:r>
            <a:r>
              <a:rPr lang="en-US" dirty="0" err="1"/>
              <a:t>Focussing</a:t>
            </a:r>
            <a:r>
              <a:rPr lang="en-US" dirty="0"/>
              <a:t> on negative aspects of life will add more stress. Instead, learn to look at the good things and stay positive. For example, instead of feeling upset over a scoring less in a test, try to maintain a positive attitude and look at ways to improve the next time.</a:t>
            </a:r>
          </a:p>
          <a:p>
            <a:pPr algn="just" fontAlgn="base"/>
            <a:r>
              <a:rPr lang="en-US" b="1" dirty="0" smtClean="0"/>
              <a:t>Sleep</a:t>
            </a:r>
            <a:r>
              <a:rPr lang="en-US" b="1" dirty="0"/>
              <a:t>: </a:t>
            </a:r>
            <a:r>
              <a:rPr lang="en-US" dirty="0"/>
              <a:t>We should get a good night’s sleep for at least 7 hours so that your brain and body gets recharged to function better the next day.</a:t>
            </a:r>
          </a:p>
          <a:p>
            <a:pPr algn="just" fontAlgn="base"/>
            <a:r>
              <a:rPr lang="en-US" b="1" dirty="0" smtClean="0"/>
              <a:t>Holidays </a:t>
            </a:r>
            <a:r>
              <a:rPr lang="en-US" b="1" dirty="0"/>
              <a:t>with family and friends:</a:t>
            </a:r>
            <a:r>
              <a:rPr lang="en-US" dirty="0"/>
              <a:t> Going to a relative’s place, such as your grandparents’ house or a new place during your summer vacations can help you break from the normal routine and come back </a:t>
            </a:r>
            <a:r>
              <a:rPr lang="en-US" dirty="0" smtClean="0"/>
              <a:t>afresh</a:t>
            </a:r>
          </a:p>
          <a:p>
            <a:pPr algn="just" fontAlgn="base"/>
            <a:r>
              <a:rPr lang="en-US" b="1" dirty="0" smtClean="0"/>
              <a:t>Taking </a:t>
            </a:r>
            <a:r>
              <a:rPr lang="en-US" b="1" dirty="0"/>
              <a:t>Nature </a:t>
            </a:r>
            <a:r>
              <a:rPr lang="en-US" b="1" dirty="0" smtClean="0"/>
              <a:t>Walks: </a:t>
            </a:r>
            <a:r>
              <a:rPr lang="en-US" dirty="0"/>
              <a:t>Taking nature walks in a pristine environment of a national park or a sanctuary or a trail in country side / village, brings us a calmness by allowing our over stimulated minds a chance to relax and helps us to relax</a:t>
            </a:r>
            <a:endParaRPr lang="en-US" dirty="0"/>
          </a:p>
          <a:p>
            <a:pPr algn="just" fontAlgn="base"/>
            <a:endParaRPr lang="en-US" dirty="0"/>
          </a:p>
          <a:p>
            <a:pPr algn="just"/>
            <a:endParaRPr lang="en-US" dirty="0"/>
          </a:p>
        </p:txBody>
      </p:sp>
    </p:spTree>
    <p:extLst>
      <p:ext uri="{BB962C8B-B14F-4D97-AF65-F5344CB8AC3E}">
        <p14:creationId xmlns:p14="http://schemas.microsoft.com/office/powerpoint/2010/main" val="1786728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6828"/>
            <a:ext cx="10515600" cy="1325563"/>
          </a:xfrm>
        </p:spPr>
        <p:txBody>
          <a:bodyPr/>
          <a:lstStyle/>
          <a:p>
            <a:r>
              <a:rPr lang="en-US" b="1" dirty="0" smtClean="0"/>
              <a:t>Ability to Work Independently</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fontAlgn="base"/>
            <a:r>
              <a:rPr lang="en-US" dirty="0" smtClean="0"/>
              <a:t>If </a:t>
            </a:r>
            <a:r>
              <a:rPr lang="en-US" dirty="0"/>
              <a:t>you can become a calm and relaxed person, you will have the ability to work independently, which means.</a:t>
            </a:r>
          </a:p>
          <a:p>
            <a:pPr fontAlgn="base"/>
            <a:r>
              <a:rPr lang="en-US" dirty="0"/>
              <a:t>1. becoming self-aware, self-monitoring, and self-correcting.</a:t>
            </a:r>
          </a:p>
          <a:p>
            <a:pPr fontAlgn="base"/>
            <a:r>
              <a:rPr lang="en-US" dirty="0"/>
              <a:t>2. knowing what you need to do.</a:t>
            </a:r>
          </a:p>
          <a:p>
            <a:pPr fontAlgn="base"/>
            <a:r>
              <a:rPr lang="en-US" dirty="0"/>
              <a:t>3. taking the initiative rather than being told what to do.</a:t>
            </a:r>
          </a:p>
          <a:p>
            <a:pPr fontAlgn="base"/>
            <a:r>
              <a:rPr lang="en-US" dirty="0"/>
              <a:t>4. </a:t>
            </a:r>
            <a:r>
              <a:rPr lang="en-US" dirty="0" err="1"/>
              <a:t>recognising</a:t>
            </a:r>
            <a:r>
              <a:rPr lang="en-US" dirty="0"/>
              <a:t> your mistakes and not blaming others.</a:t>
            </a:r>
          </a:p>
          <a:p>
            <a:pPr fontAlgn="base"/>
            <a:r>
              <a:rPr lang="en-US" dirty="0"/>
              <a:t>5. having the ability and the will to learn continuously. </a:t>
            </a:r>
          </a:p>
          <a:p>
            <a:endParaRPr lang="en-US" dirty="0"/>
          </a:p>
        </p:txBody>
      </p:sp>
    </p:spTree>
    <p:extLst>
      <p:ext uri="{BB962C8B-B14F-4D97-AF65-F5344CB8AC3E}">
        <p14:creationId xmlns:p14="http://schemas.microsoft.com/office/powerpoint/2010/main" val="2012249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Emotional Intelligence</a:t>
            </a:r>
            <a:endParaRPr lang="en-US" dirty="0"/>
          </a:p>
        </p:txBody>
      </p:sp>
      <p:sp>
        <p:nvSpPr>
          <p:cNvPr id="3" name="Content Placeholder 2"/>
          <p:cNvSpPr>
            <a:spLocks noGrp="1"/>
          </p:cNvSpPr>
          <p:nvPr>
            <p:ph idx="1"/>
          </p:nvPr>
        </p:nvSpPr>
        <p:spPr>
          <a:xfrm>
            <a:off x="524692" y="1329236"/>
            <a:ext cx="11271068" cy="5228317"/>
          </a:xfrm>
        </p:spPr>
        <p:txBody>
          <a:bodyPr>
            <a:normAutofit/>
          </a:bodyPr>
          <a:lstStyle/>
          <a:p>
            <a:pPr fontAlgn="base"/>
            <a:r>
              <a:rPr lang="en-US" dirty="0"/>
              <a:t>Emotional intelligence is the ability to identify and manage one’s own emotions, as well as the emotions of others.</a:t>
            </a:r>
          </a:p>
          <a:p>
            <a:pPr lvl="1" fontAlgn="base"/>
            <a:r>
              <a:rPr lang="en-US" b="1" dirty="0" smtClean="0"/>
              <a:t>Emotional </a:t>
            </a:r>
            <a:r>
              <a:rPr lang="en-US" b="1" dirty="0"/>
              <a:t>awareness : </a:t>
            </a:r>
            <a:r>
              <a:rPr lang="en-US" dirty="0"/>
              <a:t>the ability to identify and name one’s own emotions.</a:t>
            </a:r>
          </a:p>
          <a:p>
            <a:pPr lvl="1" fontAlgn="base"/>
            <a:r>
              <a:rPr lang="en-US" b="1" dirty="0" smtClean="0"/>
              <a:t>Harnessing </a:t>
            </a:r>
            <a:r>
              <a:rPr lang="en-US" b="1" dirty="0"/>
              <a:t>emotions : </a:t>
            </a:r>
            <a:r>
              <a:rPr lang="en-US" dirty="0"/>
              <a:t>the ability to harness and apply emotions to tasks like thinking and problem solving.</a:t>
            </a:r>
          </a:p>
          <a:p>
            <a:pPr lvl="1" fontAlgn="base"/>
            <a:r>
              <a:rPr lang="en-US" b="1" dirty="0" smtClean="0"/>
              <a:t>Managing </a:t>
            </a:r>
            <a:r>
              <a:rPr lang="en-US" b="1" dirty="0"/>
              <a:t>emotions : </a:t>
            </a:r>
            <a:r>
              <a:rPr lang="en-US" dirty="0"/>
              <a:t>the ability to regulate one’s own emotions when necessary and help others to do the same</a:t>
            </a:r>
            <a:r>
              <a:rPr lang="en-US" dirty="0" smtClean="0"/>
              <a:t>.</a:t>
            </a:r>
            <a:endParaRPr lang="en-US" dirty="0"/>
          </a:p>
          <a:p>
            <a:pPr fontAlgn="base"/>
            <a:r>
              <a:rPr lang="en-US" b="1" dirty="0"/>
              <a:t>Some steps to manage emotional intelligence are as given below.</a:t>
            </a:r>
            <a:endParaRPr lang="en-US" dirty="0"/>
          </a:p>
          <a:p>
            <a:pPr lvl="1" fontAlgn="base"/>
            <a:r>
              <a:rPr lang="en-US" b="1" dirty="0" smtClean="0"/>
              <a:t>Understand </a:t>
            </a:r>
            <a:r>
              <a:rPr lang="en-US" b="1" dirty="0"/>
              <a:t>your emotions:</a:t>
            </a:r>
            <a:r>
              <a:rPr lang="en-US" dirty="0"/>
              <a:t> Observe your </a:t>
            </a:r>
            <a:r>
              <a:rPr lang="en-US" dirty="0" err="1"/>
              <a:t>behaviour</a:t>
            </a:r>
            <a:r>
              <a:rPr lang="en-US" dirty="0"/>
              <a:t> and note the things you need to work on. You can then work on the things you need to improve.</a:t>
            </a:r>
          </a:p>
          <a:p>
            <a:pPr lvl="1" fontAlgn="base"/>
            <a:r>
              <a:rPr lang="en-US" b="1" dirty="0" err="1" smtClean="0"/>
              <a:t>Rationalise</a:t>
            </a:r>
            <a:r>
              <a:rPr lang="en-US" b="1" dirty="0"/>
              <a:t>: </a:t>
            </a:r>
            <a:r>
              <a:rPr lang="en-US" dirty="0"/>
              <a:t>Do not take decisions abruptly; be rational in your thinking.</a:t>
            </a:r>
          </a:p>
          <a:p>
            <a:pPr lvl="1" fontAlgn="base"/>
            <a:r>
              <a:rPr lang="en-US" b="1" dirty="0" err="1" smtClean="0"/>
              <a:t>Practise</a:t>
            </a:r>
            <a:r>
              <a:rPr lang="en-US" b="1" dirty="0"/>
              <a:t>:</a:t>
            </a:r>
            <a:r>
              <a:rPr lang="en-US" dirty="0"/>
              <a:t> Do meditation and yoga to keep yourself calm.</a:t>
            </a:r>
          </a:p>
          <a:p>
            <a:endParaRPr lang="en-US" dirty="0"/>
          </a:p>
        </p:txBody>
      </p:sp>
    </p:spTree>
    <p:extLst>
      <p:ext uri="{BB962C8B-B14F-4D97-AF65-F5344CB8AC3E}">
        <p14:creationId xmlns:p14="http://schemas.microsoft.com/office/powerpoint/2010/main" val="22767886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567</Words>
  <Application>Microsoft Office PowerPoint</Application>
  <PresentationFormat>Widescreen</PresentationFormat>
  <Paragraphs>121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Self Management Skills </vt:lpstr>
      <vt:lpstr>PowerPoint Presentation</vt:lpstr>
      <vt:lpstr>Following are some of the skills you must master to succeed in life:</vt:lpstr>
      <vt:lpstr>Stress Management </vt:lpstr>
      <vt:lpstr>Stress Management </vt:lpstr>
      <vt:lpstr>PowerPoint Presentation</vt:lpstr>
      <vt:lpstr>Management Techniques </vt:lpstr>
      <vt:lpstr>Ability to Work Independently </vt:lpstr>
      <vt:lpstr>Emotional Intelligence</vt:lpstr>
      <vt:lpstr> Self-awareness — Strength and Weakness Analysis </vt:lpstr>
      <vt:lpstr>Difference between Interests and Abilities (Strengths) </vt:lpstr>
      <vt:lpstr>Self-motivation</vt:lpstr>
      <vt:lpstr>Self-regulation — Goal Setting</vt:lpstr>
      <vt:lpstr>PowerPoint Presentation</vt:lpstr>
      <vt:lpstr>Self-regulation — Time Management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ibm</dc:creator>
  <cp:lastModifiedBy>ibm</cp:lastModifiedBy>
  <cp:revision>24</cp:revision>
  <dcterms:created xsi:type="dcterms:W3CDTF">2023-10-31T17:39:57Z</dcterms:created>
  <dcterms:modified xsi:type="dcterms:W3CDTF">2023-11-01T17:40:43Z</dcterms:modified>
</cp:coreProperties>
</file>